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04" d="100"/>
          <a:sy n="104" d="100"/>
        </p:scale>
        <p:origin x="76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099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14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5F5F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381305" y="761695"/>
            <a:ext cx="8382305" cy="1762049"/>
          </a:xfrm>
          <a:prstGeom prst="roundRect">
            <a:avLst>
              <a:gd name="adj" fmla="val 6732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76200" dist="25400" dir="16200000" algn="bl" rotWithShape="0">
              <a:srgbClr val="000000">
                <a:alpha val="5000"/>
              </a:srgbClr>
            </a:outerShdw>
          </a:effectLst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9049" y="1000354"/>
            <a:ext cx="1143000" cy="1143000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rcRect l="-57" r="-57"/>
          <a:stretch/>
        </p:blipFill>
        <p:spPr>
          <a:xfrm>
            <a:off x="990295" y="1343254"/>
            <a:ext cx="400507" cy="457200"/>
          </a:xfrm>
          <a:prstGeom prst="rect">
            <a:avLst/>
          </a:prstGeom>
        </p:spPr>
      </p:pic>
      <p:sp>
        <p:nvSpPr>
          <p:cNvPr id="7" name="Text 2"/>
          <p:cNvSpPr txBox="1"/>
          <p:nvPr/>
        </p:nvSpPr>
        <p:spPr>
          <a:xfrm>
            <a:off x="1990649" y="1000354"/>
            <a:ext cx="1314907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1E293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田中 健太</a:t>
            </a:r>
            <a:endParaRPr lang="en-US" sz="2100" dirty="0"/>
          </a:p>
        </p:txBody>
      </p:sp>
      <p:sp>
        <p:nvSpPr>
          <p:cNvPr id="8" name="Shape 3"/>
          <p:cNvSpPr/>
          <p:nvPr/>
        </p:nvSpPr>
        <p:spPr>
          <a:xfrm>
            <a:off x="3270809" y="1047902"/>
            <a:ext cx="552298" cy="304495"/>
          </a:xfrm>
          <a:prstGeom prst="roundRect">
            <a:avLst>
              <a:gd name="adj" fmla="val 300300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9" name="Text 4"/>
          <p:cNvSpPr/>
          <p:nvPr/>
        </p:nvSpPr>
        <p:spPr>
          <a:xfrm>
            <a:off x="3232404" y="1047902"/>
            <a:ext cx="629107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14300" tIns="38100" rIns="114300" bIns="3810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4748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34歳</a:t>
            </a:r>
            <a:endParaRPr lang="en-US" sz="1200" dirty="0"/>
          </a:p>
        </p:txBody>
      </p:sp>
      <p:sp>
        <p:nvSpPr>
          <p:cNvPr id="10" name="Shape 5"/>
          <p:cNvSpPr/>
          <p:nvPr/>
        </p:nvSpPr>
        <p:spPr>
          <a:xfrm>
            <a:off x="3973068" y="1047902"/>
            <a:ext cx="543154" cy="304495"/>
          </a:xfrm>
          <a:prstGeom prst="roundRect">
            <a:avLst>
              <a:gd name="adj" fmla="val 300300"/>
            </a:avLst>
          </a:prstGeom>
          <a:solidFill>
            <a:srgbClr val="DBEA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1" name="Text 6"/>
          <p:cNvSpPr/>
          <p:nvPr/>
        </p:nvSpPr>
        <p:spPr>
          <a:xfrm>
            <a:off x="3934663" y="1047902"/>
            <a:ext cx="619963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14300" tIns="38100" rIns="114300" bIns="3810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1E40AF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男性</a:t>
            </a:r>
            <a:endParaRPr lang="en-US" sz="1200" dirty="0"/>
          </a:p>
        </p:txBody>
      </p:sp>
      <p:sp>
        <p:nvSpPr>
          <p:cNvPr id="12" name="Text 7"/>
          <p:cNvSpPr txBox="1"/>
          <p:nvPr/>
        </p:nvSpPr>
        <p:spPr>
          <a:xfrm>
            <a:off x="1990649" y="1476756"/>
            <a:ext cx="67254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75569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IT企業 営業マネージャー</a:t>
            </a:r>
            <a:endParaRPr lang="en-US" sz="1200" dirty="0"/>
          </a:p>
        </p:txBody>
      </p:sp>
      <p:sp>
        <p:nvSpPr>
          <p:cNvPr id="13" name="Shape 8"/>
          <p:cNvSpPr/>
          <p:nvPr/>
        </p:nvSpPr>
        <p:spPr>
          <a:xfrm>
            <a:off x="1990649" y="1919326"/>
            <a:ext cx="304495" cy="304495"/>
          </a:xfrm>
          <a:prstGeom prst="roundRect">
            <a:avLst>
              <a:gd name="adj" fmla="val 150150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rcRect t="-100" b="-100"/>
          <a:stretch/>
        </p:blipFill>
        <p:spPr>
          <a:xfrm>
            <a:off x="2085746" y="1995221"/>
            <a:ext cx="114300" cy="152705"/>
          </a:xfrm>
          <a:prstGeom prst="rect">
            <a:avLst/>
          </a:prstGeom>
        </p:spPr>
      </p:pic>
      <p:sp>
        <p:nvSpPr>
          <p:cNvPr id="15" name="Text 9"/>
          <p:cNvSpPr txBox="1"/>
          <p:nvPr/>
        </p:nvSpPr>
        <p:spPr>
          <a:xfrm>
            <a:off x="2371954" y="1857146"/>
            <a:ext cx="1000354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居住地</a:t>
            </a:r>
            <a:endParaRPr lang="en-US" sz="1000" dirty="0"/>
          </a:p>
        </p:txBody>
      </p:sp>
      <p:sp>
        <p:nvSpPr>
          <p:cNvPr id="16" name="Text 10"/>
          <p:cNvSpPr txBox="1"/>
          <p:nvPr/>
        </p:nvSpPr>
        <p:spPr>
          <a:xfrm>
            <a:off x="2371954" y="2057400"/>
            <a:ext cx="100035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293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大阪市中央区</a:t>
            </a:r>
            <a:endParaRPr lang="en-US" sz="1200" dirty="0"/>
          </a:p>
        </p:txBody>
      </p:sp>
      <p:sp>
        <p:nvSpPr>
          <p:cNvPr id="17" name="Shape 11"/>
          <p:cNvSpPr/>
          <p:nvPr/>
        </p:nvSpPr>
        <p:spPr>
          <a:xfrm>
            <a:off x="3514954" y="1919326"/>
            <a:ext cx="304495" cy="304495"/>
          </a:xfrm>
          <a:prstGeom prst="roundRect">
            <a:avLst>
              <a:gd name="adj" fmla="val 150150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7"/>
          <a:srcRect t="-180" b="-180"/>
          <a:stretch/>
        </p:blipFill>
        <p:spPr>
          <a:xfrm>
            <a:off x="3619195" y="1995221"/>
            <a:ext cx="95098" cy="152705"/>
          </a:xfrm>
          <a:prstGeom prst="rect">
            <a:avLst/>
          </a:prstGeom>
        </p:spPr>
      </p:pic>
      <p:sp>
        <p:nvSpPr>
          <p:cNvPr id="19" name="Text 12"/>
          <p:cNvSpPr txBox="1"/>
          <p:nvPr/>
        </p:nvSpPr>
        <p:spPr>
          <a:xfrm>
            <a:off x="3896258" y="1857146"/>
            <a:ext cx="80010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年収</a:t>
            </a:r>
            <a:endParaRPr lang="en-US" sz="1000" dirty="0"/>
          </a:p>
        </p:txBody>
      </p:sp>
      <p:sp>
        <p:nvSpPr>
          <p:cNvPr id="20" name="Text 13"/>
          <p:cNvSpPr txBox="1"/>
          <p:nvPr/>
        </p:nvSpPr>
        <p:spPr>
          <a:xfrm>
            <a:off x="3896258" y="2057400"/>
            <a:ext cx="800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293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約</a:t>
            </a:r>
            <a:r>
              <a:rPr lang="en-US" altLang="ja-JP" sz="1200" b="1" dirty="0">
                <a:solidFill>
                  <a:srgbClr val="1E293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800</a:t>
            </a:r>
            <a:r>
              <a:rPr lang="en-US" sz="1200" b="1" dirty="0">
                <a:solidFill>
                  <a:srgbClr val="1E293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万円</a:t>
            </a:r>
            <a:endParaRPr lang="en-US" sz="1200" dirty="0"/>
          </a:p>
        </p:txBody>
      </p:sp>
      <p:sp>
        <p:nvSpPr>
          <p:cNvPr id="21" name="Shape 14"/>
          <p:cNvSpPr/>
          <p:nvPr/>
        </p:nvSpPr>
        <p:spPr>
          <a:xfrm>
            <a:off x="4847234" y="1919326"/>
            <a:ext cx="304495" cy="304495"/>
          </a:xfrm>
          <a:prstGeom prst="roundRect">
            <a:avLst>
              <a:gd name="adj" fmla="val 150150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2" name="Image 5" descr="preencoded.png"/>
          <p:cNvPicPr>
            <a:picLocks noChangeAspect="1"/>
          </p:cNvPicPr>
          <p:nvPr/>
        </p:nvPicPr>
        <p:blipFill>
          <a:blip r:embed="rId8"/>
          <a:srcRect t="-180" b="-180"/>
          <a:stretch/>
        </p:blipFill>
        <p:spPr>
          <a:xfrm>
            <a:off x="4903927" y="1995221"/>
            <a:ext cx="190195" cy="152705"/>
          </a:xfrm>
          <a:prstGeom prst="rect">
            <a:avLst/>
          </a:prstGeom>
        </p:spPr>
      </p:pic>
      <p:sp>
        <p:nvSpPr>
          <p:cNvPr id="23" name="Text 15"/>
          <p:cNvSpPr txBox="1"/>
          <p:nvPr/>
        </p:nvSpPr>
        <p:spPr>
          <a:xfrm>
            <a:off x="5227625" y="1857146"/>
            <a:ext cx="78181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家族構成</a:t>
            </a:r>
            <a:endParaRPr lang="en-US" sz="1000" dirty="0"/>
          </a:p>
        </p:txBody>
      </p:sp>
      <p:sp>
        <p:nvSpPr>
          <p:cNvPr id="24" name="Text 16"/>
          <p:cNvSpPr txBox="1"/>
          <p:nvPr/>
        </p:nvSpPr>
        <p:spPr>
          <a:xfrm>
            <a:off x="5227625" y="2057400"/>
            <a:ext cx="7818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293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妻・子1人</a:t>
            </a:r>
            <a:endParaRPr lang="en-US" sz="1200" dirty="0"/>
          </a:p>
        </p:txBody>
      </p:sp>
      <p:sp>
        <p:nvSpPr>
          <p:cNvPr id="25" name="Shape 17"/>
          <p:cNvSpPr/>
          <p:nvPr/>
        </p:nvSpPr>
        <p:spPr>
          <a:xfrm>
            <a:off x="381305" y="2714854"/>
            <a:ext cx="4114800" cy="1190549"/>
          </a:xfrm>
          <a:prstGeom prst="roundRect">
            <a:avLst>
              <a:gd name="adj" fmla="val 9831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6" name="Shape 18"/>
          <p:cNvSpPr/>
          <p:nvPr/>
        </p:nvSpPr>
        <p:spPr>
          <a:xfrm>
            <a:off x="543154" y="2876702"/>
            <a:ext cx="228600" cy="228600"/>
          </a:xfrm>
          <a:prstGeom prst="roundRect">
            <a:avLst>
              <a:gd name="adj" fmla="val 133333"/>
            </a:avLst>
          </a:prstGeom>
          <a:solidFill>
            <a:srgbClr val="E2E8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7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99846" y="2933395"/>
            <a:ext cx="114300" cy="114300"/>
          </a:xfrm>
          <a:prstGeom prst="rect">
            <a:avLst/>
          </a:prstGeom>
        </p:spPr>
      </p:pic>
      <p:sp>
        <p:nvSpPr>
          <p:cNvPr id="28" name="Text 19"/>
          <p:cNvSpPr txBox="1"/>
          <p:nvPr/>
        </p:nvSpPr>
        <p:spPr>
          <a:xfrm>
            <a:off x="847649" y="2890418"/>
            <a:ext cx="101041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E293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職業・仕事内容</a:t>
            </a:r>
            <a:endParaRPr lang="en-US" sz="1000" dirty="0"/>
          </a:p>
        </p:txBody>
      </p:sp>
      <p:sp>
        <p:nvSpPr>
          <p:cNvPr id="29" name="Text 20"/>
          <p:cNvSpPr txBox="1"/>
          <p:nvPr/>
        </p:nvSpPr>
        <p:spPr>
          <a:xfrm>
            <a:off x="543154" y="3181198"/>
            <a:ext cx="3867912" cy="5623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大阪市内のIT企業で営業マネージャーとして勤務。顧客との商談や社内会議が多く、第一印象や清潔感を重視する仕事をしている。平日は朝から夜まで働くことが多い。</a:t>
            </a:r>
            <a:endParaRPr lang="en-US" sz="900" dirty="0"/>
          </a:p>
        </p:txBody>
      </p:sp>
      <p:sp>
        <p:nvSpPr>
          <p:cNvPr id="30" name="Shape 21"/>
          <p:cNvSpPr/>
          <p:nvPr/>
        </p:nvSpPr>
        <p:spPr>
          <a:xfrm>
            <a:off x="4647895" y="2714854"/>
            <a:ext cx="4114800" cy="1190549"/>
          </a:xfrm>
          <a:prstGeom prst="roundRect">
            <a:avLst>
              <a:gd name="adj" fmla="val 9831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1" name="Shape 22"/>
          <p:cNvSpPr/>
          <p:nvPr/>
        </p:nvSpPr>
        <p:spPr>
          <a:xfrm>
            <a:off x="4809744" y="2876702"/>
            <a:ext cx="228600" cy="228600"/>
          </a:xfrm>
          <a:prstGeom prst="roundRect">
            <a:avLst>
              <a:gd name="adj" fmla="val 133333"/>
            </a:avLst>
          </a:prstGeom>
          <a:solidFill>
            <a:srgbClr val="E2E8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2" name="Image 7" descr="preencoded.png"/>
          <p:cNvPicPr>
            <a:picLocks noChangeAspect="1"/>
          </p:cNvPicPr>
          <p:nvPr/>
        </p:nvPicPr>
        <p:blipFill>
          <a:blip r:embed="rId10"/>
          <a:srcRect l="-1911" r="-1911"/>
          <a:stretch/>
        </p:blipFill>
        <p:spPr>
          <a:xfrm>
            <a:off x="4858207" y="2933395"/>
            <a:ext cx="133502" cy="114300"/>
          </a:xfrm>
          <a:prstGeom prst="rect">
            <a:avLst/>
          </a:prstGeom>
        </p:spPr>
      </p:pic>
      <p:sp>
        <p:nvSpPr>
          <p:cNvPr id="33" name="Text 23"/>
          <p:cNvSpPr txBox="1"/>
          <p:nvPr/>
        </p:nvSpPr>
        <p:spPr>
          <a:xfrm>
            <a:off x="5115154" y="2890418"/>
            <a:ext cx="87691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E293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生活スタイル</a:t>
            </a:r>
            <a:endParaRPr lang="en-US" sz="1000" dirty="0"/>
          </a:p>
        </p:txBody>
      </p:sp>
      <p:sp>
        <p:nvSpPr>
          <p:cNvPr id="34" name="Text 24"/>
          <p:cNvSpPr txBox="1"/>
          <p:nvPr/>
        </p:nvSpPr>
        <p:spPr>
          <a:xfrm>
            <a:off x="4809744" y="3181198"/>
            <a:ext cx="3867912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職場や自宅から近く、短時間で身だしなみを整えられる理容室を好む。休日は家族と過ごすことが多く、時間効率を大切にしている。</a:t>
            </a:r>
            <a:endParaRPr lang="en-US" sz="900" dirty="0"/>
          </a:p>
        </p:txBody>
      </p:sp>
      <p:sp>
        <p:nvSpPr>
          <p:cNvPr id="35" name="Shape 25"/>
          <p:cNvSpPr/>
          <p:nvPr/>
        </p:nvSpPr>
        <p:spPr>
          <a:xfrm>
            <a:off x="381305" y="4052621"/>
            <a:ext cx="4114800" cy="1000354"/>
          </a:xfrm>
          <a:prstGeom prst="roundRect">
            <a:avLst>
              <a:gd name="adj" fmla="val 13929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6" name="Shape 26"/>
          <p:cNvSpPr/>
          <p:nvPr/>
        </p:nvSpPr>
        <p:spPr>
          <a:xfrm>
            <a:off x="543154" y="4214470"/>
            <a:ext cx="228600" cy="228600"/>
          </a:xfrm>
          <a:prstGeom prst="roundRect">
            <a:avLst>
              <a:gd name="adj" fmla="val 133333"/>
            </a:avLst>
          </a:prstGeom>
          <a:solidFill>
            <a:srgbClr val="E2E8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7" name="Image 8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99846" y="4272077"/>
            <a:ext cx="114300" cy="114300"/>
          </a:xfrm>
          <a:prstGeom prst="rect">
            <a:avLst/>
          </a:prstGeom>
        </p:spPr>
      </p:pic>
      <p:sp>
        <p:nvSpPr>
          <p:cNvPr id="38" name="Text 27"/>
          <p:cNvSpPr txBox="1"/>
          <p:nvPr/>
        </p:nvSpPr>
        <p:spPr>
          <a:xfrm>
            <a:off x="847649" y="4229100"/>
            <a:ext cx="174924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E293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よく利用するWebサービス</a:t>
            </a:r>
            <a:endParaRPr lang="en-US" sz="1000" dirty="0"/>
          </a:p>
        </p:txBody>
      </p:sp>
      <p:sp>
        <p:nvSpPr>
          <p:cNvPr id="39" name="Shape 28"/>
          <p:cNvSpPr/>
          <p:nvPr/>
        </p:nvSpPr>
        <p:spPr>
          <a:xfrm>
            <a:off x="543154" y="4519879"/>
            <a:ext cx="1181405" cy="362102"/>
          </a:xfrm>
          <a:prstGeom prst="roundRect">
            <a:avLst>
              <a:gd name="adj" fmla="val 106327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pic>
        <p:nvPicPr>
          <p:cNvPr id="40" name="Image 9" descr="preencoded.png"/>
          <p:cNvPicPr>
            <a:picLocks noChangeAspect="1"/>
          </p:cNvPicPr>
          <p:nvPr/>
        </p:nvPicPr>
        <p:blipFill>
          <a:blip r:embed="rId12"/>
          <a:srcRect t="-1539" b="-1539"/>
          <a:stretch/>
        </p:blipFill>
        <p:spPr>
          <a:xfrm>
            <a:off x="705002" y="4631436"/>
            <a:ext cx="123444" cy="133502"/>
          </a:xfrm>
          <a:prstGeom prst="rect">
            <a:avLst/>
          </a:prstGeom>
        </p:spPr>
      </p:pic>
      <p:sp>
        <p:nvSpPr>
          <p:cNvPr id="41" name="Text 29"/>
          <p:cNvSpPr txBox="1"/>
          <p:nvPr/>
        </p:nvSpPr>
        <p:spPr>
          <a:xfrm>
            <a:off x="905256" y="4519879"/>
            <a:ext cx="715061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75569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Google検索</a:t>
            </a:r>
            <a:endParaRPr lang="en-US" sz="900" dirty="0"/>
          </a:p>
        </p:txBody>
      </p:sp>
      <p:sp>
        <p:nvSpPr>
          <p:cNvPr id="42" name="Shape 30"/>
          <p:cNvSpPr/>
          <p:nvPr/>
        </p:nvSpPr>
        <p:spPr>
          <a:xfrm>
            <a:off x="1876349" y="4519879"/>
            <a:ext cx="1095451" cy="362102"/>
          </a:xfrm>
          <a:prstGeom prst="roundRect">
            <a:avLst>
              <a:gd name="adj" fmla="val 106327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pic>
        <p:nvPicPr>
          <p:cNvPr id="43" name="Image 10" descr="preencoded.png"/>
          <p:cNvPicPr>
            <a:picLocks noChangeAspect="1"/>
          </p:cNvPicPr>
          <p:nvPr/>
        </p:nvPicPr>
        <p:blipFill>
          <a:blip r:embed="rId13"/>
          <a:srcRect t="-1100" b="-1100"/>
          <a:stretch/>
        </p:blipFill>
        <p:spPr>
          <a:xfrm>
            <a:off x="2038198" y="4631436"/>
            <a:ext cx="114300" cy="133502"/>
          </a:xfrm>
          <a:prstGeom prst="rect">
            <a:avLst/>
          </a:prstGeom>
        </p:spPr>
      </p:pic>
      <p:sp>
        <p:nvSpPr>
          <p:cNvPr id="44" name="Text 31"/>
          <p:cNvSpPr txBox="1"/>
          <p:nvPr/>
        </p:nvSpPr>
        <p:spPr>
          <a:xfrm>
            <a:off x="2228393" y="4519879"/>
            <a:ext cx="638251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75569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Instagram</a:t>
            </a:r>
            <a:endParaRPr lang="en-US" sz="900" dirty="0"/>
          </a:p>
        </p:txBody>
      </p:sp>
      <p:sp>
        <p:nvSpPr>
          <p:cNvPr id="45" name="Shape 32"/>
          <p:cNvSpPr/>
          <p:nvPr/>
        </p:nvSpPr>
        <p:spPr>
          <a:xfrm>
            <a:off x="3120847" y="4519879"/>
            <a:ext cx="1047902" cy="362102"/>
          </a:xfrm>
          <a:prstGeom prst="roundRect">
            <a:avLst>
              <a:gd name="adj" fmla="val 106327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</p:spPr>
      </p:sp>
      <p:pic>
        <p:nvPicPr>
          <p:cNvPr id="46" name="Image 11" descr="preencoded.png"/>
          <p:cNvPicPr>
            <a:picLocks noChangeAspect="1"/>
          </p:cNvPicPr>
          <p:nvPr/>
        </p:nvPicPr>
        <p:blipFill>
          <a:blip r:embed="rId14"/>
          <a:srcRect l="-837" r="-837"/>
          <a:stretch/>
        </p:blipFill>
        <p:spPr>
          <a:xfrm>
            <a:off x="3282696" y="4631436"/>
            <a:ext cx="152705" cy="133502"/>
          </a:xfrm>
          <a:prstGeom prst="rect">
            <a:avLst/>
          </a:prstGeom>
        </p:spPr>
      </p:pic>
      <p:sp>
        <p:nvSpPr>
          <p:cNvPr id="47" name="Text 33"/>
          <p:cNvSpPr txBox="1"/>
          <p:nvPr/>
        </p:nvSpPr>
        <p:spPr>
          <a:xfrm>
            <a:off x="3511296" y="4519879"/>
            <a:ext cx="553212" cy="362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75569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YouTube</a:t>
            </a:r>
            <a:endParaRPr lang="en-US" sz="900" dirty="0"/>
          </a:p>
        </p:txBody>
      </p:sp>
      <p:sp>
        <p:nvSpPr>
          <p:cNvPr id="48" name="Shape 34"/>
          <p:cNvSpPr/>
          <p:nvPr/>
        </p:nvSpPr>
        <p:spPr>
          <a:xfrm>
            <a:off x="4647895" y="4052621"/>
            <a:ext cx="4114800" cy="1000354"/>
          </a:xfrm>
          <a:prstGeom prst="roundRect">
            <a:avLst>
              <a:gd name="adj" fmla="val 13929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49" name="Shape 35"/>
          <p:cNvSpPr/>
          <p:nvPr/>
        </p:nvSpPr>
        <p:spPr>
          <a:xfrm>
            <a:off x="4809744" y="4214470"/>
            <a:ext cx="228600" cy="228600"/>
          </a:xfrm>
          <a:prstGeom prst="roundRect">
            <a:avLst>
              <a:gd name="adj" fmla="val 133333"/>
            </a:avLst>
          </a:prstGeom>
          <a:solidFill>
            <a:srgbClr val="E2E8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0" name="Image 12" descr="preencoded.png"/>
          <p:cNvPicPr>
            <a:picLocks noChangeAspect="1"/>
          </p:cNvPicPr>
          <p:nvPr/>
        </p:nvPicPr>
        <p:blipFill>
          <a:blip r:embed="rId15"/>
          <a:srcRect l="-1911" r="-1911"/>
          <a:stretch/>
        </p:blipFill>
        <p:spPr>
          <a:xfrm>
            <a:off x="4858207" y="4272077"/>
            <a:ext cx="133502" cy="114300"/>
          </a:xfrm>
          <a:prstGeom prst="rect">
            <a:avLst/>
          </a:prstGeom>
        </p:spPr>
      </p:pic>
      <p:sp>
        <p:nvSpPr>
          <p:cNvPr id="51" name="Text 36"/>
          <p:cNvSpPr txBox="1"/>
          <p:nvPr/>
        </p:nvSpPr>
        <p:spPr>
          <a:xfrm>
            <a:off x="5115154" y="4229100"/>
            <a:ext cx="101041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E293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検索キーワード</a:t>
            </a:r>
            <a:endParaRPr lang="en-US" sz="1000" dirty="0"/>
          </a:p>
        </p:txBody>
      </p:sp>
      <p:sp>
        <p:nvSpPr>
          <p:cNvPr id="52" name="Text 37"/>
          <p:cNvSpPr txBox="1"/>
          <p:nvPr/>
        </p:nvSpPr>
        <p:spPr>
          <a:xfrm>
            <a:off x="4809744" y="4519879"/>
            <a:ext cx="3867912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「</a:t>
            </a:r>
            <a:r>
              <a:rPr lang="ja-JP" altLang="en-US" sz="900" dirty="0">
                <a:solidFill>
                  <a:srgbClr val="64748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本町</a:t>
            </a:r>
            <a:r>
              <a:rPr lang="en-US" sz="900" dirty="0">
                <a:solidFill>
                  <a:srgbClr val="64748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 </a:t>
            </a:r>
            <a:r>
              <a:rPr lang="en-US" sz="900" dirty="0" err="1">
                <a:solidFill>
                  <a:srgbClr val="64748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理容室</a:t>
            </a:r>
            <a:r>
              <a:rPr lang="en-US" sz="900" dirty="0">
                <a:solidFill>
                  <a:srgbClr val="64748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」「</a:t>
            </a:r>
            <a:r>
              <a:rPr lang="ja-JP" altLang="en-US" sz="900" dirty="0">
                <a:solidFill>
                  <a:srgbClr val="64748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本町</a:t>
            </a:r>
            <a:r>
              <a:rPr lang="en-US" sz="900" dirty="0">
                <a:solidFill>
                  <a:srgbClr val="64748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 メンズカット」「</a:t>
            </a:r>
            <a:r>
              <a:rPr lang="en-US" sz="900" dirty="0" err="1">
                <a:solidFill>
                  <a:srgbClr val="64748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ビジネスマン向け</a:t>
            </a:r>
            <a:r>
              <a:rPr lang="en-US" sz="900" dirty="0">
                <a:solidFill>
                  <a:srgbClr val="64748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 </a:t>
            </a:r>
            <a:r>
              <a:rPr lang="ja-JP" altLang="en-US" sz="900" dirty="0">
                <a:solidFill>
                  <a:srgbClr val="64748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理容室</a:t>
            </a:r>
            <a:r>
              <a:rPr lang="en-US" sz="900" dirty="0">
                <a:solidFill>
                  <a:srgbClr val="64748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 大阪」などをGoogle検索やGoogleマップで探す。</a:t>
            </a:r>
            <a:endParaRPr lang="en-US" sz="900" dirty="0"/>
          </a:p>
        </p:txBody>
      </p:sp>
      <p:sp>
        <p:nvSpPr>
          <p:cNvPr id="53" name="Shape 38"/>
          <p:cNvSpPr/>
          <p:nvPr/>
        </p:nvSpPr>
        <p:spPr>
          <a:xfrm>
            <a:off x="0" y="0"/>
            <a:ext cx="9144000" cy="619049"/>
          </a:xfrm>
          <a:prstGeom prst="rect">
            <a:avLst/>
          </a:prstGeom>
          <a:solidFill>
            <a:srgbClr val="E7E6E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54" name="Text 39"/>
          <p:cNvSpPr txBox="1"/>
          <p:nvPr/>
        </p:nvSpPr>
        <p:spPr>
          <a:xfrm>
            <a:off x="381305" y="166421"/>
            <a:ext cx="3109874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ja-JP" altLang="en-US" sz="1500" b="1" dirty="0"/>
              <a:t>○○理容室　○○店</a:t>
            </a:r>
            <a:endParaRPr lang="en-US" sz="1500" b="1" dirty="0"/>
          </a:p>
        </p:txBody>
      </p:sp>
      <p:sp>
        <p:nvSpPr>
          <p:cNvPr id="55" name="Text 40"/>
          <p:cNvSpPr txBox="1"/>
          <p:nvPr/>
        </p:nvSpPr>
        <p:spPr>
          <a:xfrm>
            <a:off x="7962595" y="209398"/>
            <a:ext cx="87691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ペルソナ分析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5F5F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381305" y="761695"/>
            <a:ext cx="4076395" cy="5715000"/>
          </a:xfrm>
          <a:prstGeom prst="roundRect">
            <a:avLst>
              <a:gd name="adj" fmla="val 125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76200" dist="25400" dir="16200000" algn="bl" rotWithShape="0">
              <a:srgbClr val="000000">
                <a:alpha val="5000"/>
              </a:srgbClr>
            </a:outerShdw>
          </a:effectLst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80644" y="995782"/>
            <a:ext cx="381305" cy="381305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85800" y="1100023"/>
            <a:ext cx="171907" cy="171907"/>
          </a:xfrm>
          <a:prstGeom prst="rect">
            <a:avLst/>
          </a:prstGeom>
        </p:spPr>
      </p:pic>
      <p:sp>
        <p:nvSpPr>
          <p:cNvPr id="7" name="Text 2"/>
          <p:cNvSpPr txBox="1"/>
          <p:nvPr/>
        </p:nvSpPr>
        <p:spPr>
          <a:xfrm>
            <a:off x="1076249" y="961949"/>
            <a:ext cx="2253082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293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仕事・生活スタイル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1076249" y="1228954"/>
            <a:ext cx="2253082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IT企業で営業マネージャーとして勤務</a:t>
            </a:r>
            <a:endParaRPr lang="en-US" sz="900" dirty="0"/>
          </a:p>
        </p:txBody>
      </p:sp>
      <p:sp>
        <p:nvSpPr>
          <p:cNvPr id="9" name="Shape 4"/>
          <p:cNvSpPr/>
          <p:nvPr/>
        </p:nvSpPr>
        <p:spPr>
          <a:xfrm>
            <a:off x="580644" y="1638605"/>
            <a:ext cx="228600" cy="228600"/>
          </a:xfrm>
          <a:prstGeom prst="roundRect">
            <a:avLst>
              <a:gd name="adj" fmla="val 133333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rcRect l="-133" r="-133"/>
          <a:stretch/>
        </p:blipFill>
        <p:spPr>
          <a:xfrm>
            <a:off x="652882" y="1695298"/>
            <a:ext cx="85954" cy="114300"/>
          </a:xfrm>
          <a:prstGeom prst="rect">
            <a:avLst/>
          </a:prstGeom>
        </p:spPr>
      </p:pic>
      <p:sp>
        <p:nvSpPr>
          <p:cNvPr id="11" name="Text 5"/>
          <p:cNvSpPr txBox="1"/>
          <p:nvPr/>
        </p:nvSpPr>
        <p:spPr>
          <a:xfrm>
            <a:off x="886054" y="1638605"/>
            <a:ext cx="1536192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3B82F6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大阪市内のIT企業</a:t>
            </a:r>
            <a:r>
              <a:rPr lang="en-US" sz="900" dirty="0">
                <a:solidFill>
                  <a:srgbClr val="475569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で営業マネージャー </a:t>
            </a:r>
            <a:endParaRPr lang="en-US" sz="900" dirty="0"/>
          </a:p>
        </p:txBody>
      </p:sp>
      <p:sp>
        <p:nvSpPr>
          <p:cNvPr id="13" name="Shape 7"/>
          <p:cNvSpPr/>
          <p:nvPr/>
        </p:nvSpPr>
        <p:spPr>
          <a:xfrm>
            <a:off x="2476195" y="1638605"/>
            <a:ext cx="228600" cy="228600"/>
          </a:xfrm>
          <a:prstGeom prst="roundRect">
            <a:avLst>
              <a:gd name="adj" fmla="val 133333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rcRect t="-80" b="-80"/>
          <a:stretch/>
        </p:blipFill>
        <p:spPr>
          <a:xfrm>
            <a:off x="2519172" y="1695298"/>
            <a:ext cx="142646" cy="114300"/>
          </a:xfrm>
          <a:prstGeom prst="rect">
            <a:avLst/>
          </a:prstGeom>
        </p:spPr>
      </p:pic>
      <p:sp>
        <p:nvSpPr>
          <p:cNvPr id="15" name="Text 8"/>
          <p:cNvSpPr txBox="1"/>
          <p:nvPr/>
        </p:nvSpPr>
        <p:spPr>
          <a:xfrm>
            <a:off x="2787859" y="1572384"/>
            <a:ext cx="1536192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75569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 顧客との</a:t>
            </a:r>
            <a:r>
              <a:rPr lang="en-US" sz="900" b="1" dirty="0">
                <a:solidFill>
                  <a:srgbClr val="3B82F6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商談・会議が多い</a:t>
            </a:r>
            <a:endParaRPr lang="en-US" sz="900" dirty="0"/>
          </a:p>
        </p:txBody>
      </p:sp>
      <p:sp>
        <p:nvSpPr>
          <p:cNvPr id="17" name="Shape 10"/>
          <p:cNvSpPr/>
          <p:nvPr/>
        </p:nvSpPr>
        <p:spPr>
          <a:xfrm>
            <a:off x="580644" y="2276856"/>
            <a:ext cx="228600" cy="228600"/>
          </a:xfrm>
          <a:prstGeom prst="roundRect">
            <a:avLst>
              <a:gd name="adj" fmla="val 133333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38251" y="2333549"/>
            <a:ext cx="114300" cy="114300"/>
          </a:xfrm>
          <a:prstGeom prst="rect">
            <a:avLst/>
          </a:prstGeom>
        </p:spPr>
      </p:pic>
      <p:sp>
        <p:nvSpPr>
          <p:cNvPr id="19" name="Text 11"/>
          <p:cNvSpPr txBox="1"/>
          <p:nvPr/>
        </p:nvSpPr>
        <p:spPr>
          <a:xfrm>
            <a:off x="886054" y="2276856"/>
            <a:ext cx="149230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75569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 平日は</a:t>
            </a:r>
            <a:r>
              <a:rPr lang="en-US" sz="900" b="1" dirty="0">
                <a:solidFill>
                  <a:srgbClr val="3B82F6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朝から夜まで多忙</a:t>
            </a:r>
            <a:endParaRPr lang="en-US" sz="900" dirty="0"/>
          </a:p>
        </p:txBody>
      </p:sp>
      <p:sp>
        <p:nvSpPr>
          <p:cNvPr id="21" name="Shape 13"/>
          <p:cNvSpPr/>
          <p:nvPr/>
        </p:nvSpPr>
        <p:spPr>
          <a:xfrm>
            <a:off x="2476195" y="2276856"/>
            <a:ext cx="228600" cy="228600"/>
          </a:xfrm>
          <a:prstGeom prst="roundRect">
            <a:avLst>
              <a:gd name="adj" fmla="val 133333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2" name="Image 6" descr="preencoded.png"/>
          <p:cNvPicPr>
            <a:picLocks noChangeAspect="1"/>
          </p:cNvPicPr>
          <p:nvPr/>
        </p:nvPicPr>
        <p:blipFill>
          <a:blip r:embed="rId9"/>
          <a:srcRect l="-133" r="-133"/>
          <a:stretch/>
        </p:blipFill>
        <p:spPr>
          <a:xfrm>
            <a:off x="2547518" y="2333549"/>
            <a:ext cx="85954" cy="114300"/>
          </a:xfrm>
          <a:prstGeom prst="rect">
            <a:avLst/>
          </a:prstGeom>
        </p:spPr>
      </p:pic>
      <p:sp>
        <p:nvSpPr>
          <p:cNvPr id="23" name="Text 14"/>
          <p:cNvSpPr txBox="1"/>
          <p:nvPr/>
        </p:nvSpPr>
        <p:spPr>
          <a:xfrm>
            <a:off x="2781605" y="2276856"/>
            <a:ext cx="1645006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ja-JP" altLang="en-US" sz="900" b="1" dirty="0">
                <a:solidFill>
                  <a:srgbClr val="3B82F6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本町</a:t>
            </a:r>
            <a:r>
              <a:rPr lang="en-US" sz="900" b="1" dirty="0">
                <a:solidFill>
                  <a:srgbClr val="3B82F6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/</a:t>
            </a:r>
            <a:r>
              <a:rPr lang="en-US" sz="900" b="1" dirty="0" err="1">
                <a:solidFill>
                  <a:srgbClr val="3B82F6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淀屋橋エリア</a:t>
            </a:r>
            <a:r>
              <a:rPr lang="en-US" sz="900" dirty="0" err="1">
                <a:solidFill>
                  <a:srgbClr val="475569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で身だしみ</a:t>
            </a:r>
            <a:r>
              <a:rPr lang="en-US" sz="900" dirty="0">
                <a:solidFill>
                  <a:srgbClr val="475569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 </a:t>
            </a:r>
            <a:endParaRPr lang="en-US" sz="900" dirty="0"/>
          </a:p>
        </p:txBody>
      </p:sp>
      <p:sp>
        <p:nvSpPr>
          <p:cNvPr id="25" name="Shape 16"/>
          <p:cNvSpPr/>
          <p:nvPr/>
        </p:nvSpPr>
        <p:spPr>
          <a:xfrm>
            <a:off x="580644" y="2876702"/>
            <a:ext cx="3676802" cy="1047902"/>
          </a:xfrm>
          <a:prstGeom prst="roundRect">
            <a:avLst>
              <a:gd name="adj" fmla="val 12692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6" name="Image 7" descr="preencoded.png"/>
          <p:cNvPicPr>
            <a:picLocks noChangeAspect="1"/>
          </p:cNvPicPr>
          <p:nvPr/>
        </p:nvPicPr>
        <p:blipFill>
          <a:blip r:embed="rId10"/>
          <a:srcRect l="-837" r="-837"/>
          <a:stretch/>
        </p:blipFill>
        <p:spPr>
          <a:xfrm>
            <a:off x="694944" y="3014777"/>
            <a:ext cx="152705" cy="133502"/>
          </a:xfrm>
          <a:prstGeom prst="rect">
            <a:avLst/>
          </a:prstGeom>
        </p:spPr>
      </p:pic>
      <p:sp>
        <p:nvSpPr>
          <p:cNvPr id="27" name="Text 17"/>
          <p:cNvSpPr txBox="1"/>
          <p:nvPr/>
        </p:nvSpPr>
        <p:spPr>
          <a:xfrm>
            <a:off x="923544" y="2991002"/>
            <a:ext cx="952805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1E293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休日の過ごし方</a:t>
            </a:r>
            <a:endParaRPr lang="en-US" sz="900" dirty="0"/>
          </a:p>
        </p:txBody>
      </p:sp>
      <p:sp>
        <p:nvSpPr>
          <p:cNvPr id="28" name="Text 18"/>
          <p:cNvSpPr txBox="1"/>
          <p:nvPr/>
        </p:nvSpPr>
        <p:spPr>
          <a:xfrm>
            <a:off x="694944" y="3247949"/>
            <a:ext cx="3525012" cy="5623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 休日は</a:t>
            </a:r>
            <a:r>
              <a:rPr lang="en-US" sz="900" b="1" dirty="0">
                <a:solidFill>
                  <a:srgbClr val="3B82F6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家族と過ごすことが多く</a:t>
            </a:r>
            <a:r>
              <a:rPr lang="en-US" sz="900" dirty="0">
                <a:solidFill>
                  <a:srgbClr val="64748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、時間効率を大切にしている。職場や自宅から近く、短時間で身だしなみを整えられる理容室を好む。 </a:t>
            </a:r>
            <a:endParaRPr lang="en-US" sz="900" dirty="0"/>
          </a:p>
        </p:txBody>
      </p:sp>
      <p:sp>
        <p:nvSpPr>
          <p:cNvPr id="30" name="Shape 20"/>
          <p:cNvSpPr/>
          <p:nvPr/>
        </p:nvSpPr>
        <p:spPr>
          <a:xfrm>
            <a:off x="4686300" y="761695"/>
            <a:ext cx="4076395" cy="5715000"/>
          </a:xfrm>
          <a:prstGeom prst="roundRect">
            <a:avLst>
              <a:gd name="adj" fmla="val 125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76200" dist="25400" dir="16200000" algn="bl" rotWithShape="0">
              <a:srgbClr val="000000">
                <a:alpha val="5000"/>
              </a:srgbClr>
            </a:outerShdw>
          </a:effectLst>
        </p:spPr>
      </p:sp>
      <p:pic>
        <p:nvPicPr>
          <p:cNvPr id="31" name="Image 8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886554" y="995782"/>
            <a:ext cx="381305" cy="381305"/>
          </a:xfrm>
          <a:prstGeom prst="rect">
            <a:avLst/>
          </a:prstGeom>
        </p:spPr>
      </p:pic>
      <p:pic>
        <p:nvPicPr>
          <p:cNvPr id="32" name="Image 9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4990795" y="1100023"/>
            <a:ext cx="171907" cy="171907"/>
          </a:xfrm>
          <a:prstGeom prst="rect">
            <a:avLst/>
          </a:prstGeom>
        </p:spPr>
      </p:pic>
      <p:sp>
        <p:nvSpPr>
          <p:cNvPr id="33" name="Text 21"/>
          <p:cNvSpPr txBox="1"/>
          <p:nvPr/>
        </p:nvSpPr>
        <p:spPr>
          <a:xfrm>
            <a:off x="5381244" y="961949"/>
            <a:ext cx="1872691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293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悩み・課題</a:t>
            </a:r>
            <a:endParaRPr lang="en-US" sz="1300" dirty="0"/>
          </a:p>
        </p:txBody>
      </p:sp>
      <p:sp>
        <p:nvSpPr>
          <p:cNvPr id="34" name="Text 22"/>
          <p:cNvSpPr txBox="1"/>
          <p:nvPr/>
        </p:nvSpPr>
        <p:spPr>
          <a:xfrm>
            <a:off x="5381244" y="1228954"/>
            <a:ext cx="187269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営業職としての髪型維持の課題</a:t>
            </a:r>
            <a:endParaRPr lang="en-US" sz="900" dirty="0"/>
          </a:p>
        </p:txBody>
      </p:sp>
      <p:sp>
        <p:nvSpPr>
          <p:cNvPr id="35" name="Shape 23"/>
          <p:cNvSpPr/>
          <p:nvPr/>
        </p:nvSpPr>
        <p:spPr>
          <a:xfrm>
            <a:off x="4886554" y="1561795"/>
            <a:ext cx="3676802" cy="580644"/>
          </a:xfrm>
          <a:prstGeom prst="roundRect">
            <a:avLst>
              <a:gd name="adj" fmla="val 41306"/>
            </a:avLst>
          </a:prstGeom>
          <a:solidFill>
            <a:srgbClr val="FEF2F2"/>
          </a:solidFill>
          <a:ln/>
        </p:spPr>
      </p:sp>
      <p:sp>
        <p:nvSpPr>
          <p:cNvPr id="36" name="Shape 24"/>
          <p:cNvSpPr/>
          <p:nvPr/>
        </p:nvSpPr>
        <p:spPr>
          <a:xfrm>
            <a:off x="4886554" y="1561795"/>
            <a:ext cx="38405" cy="580644"/>
          </a:xfrm>
          <a:prstGeom prst="roundRect">
            <a:avLst>
              <a:gd name="adj" fmla="val 624509"/>
            </a:avLst>
          </a:prstGeom>
          <a:solidFill>
            <a:srgbClr val="EF4444"/>
          </a:solidFill>
          <a:ln w="12700">
            <a:solidFill>
              <a:srgbClr val="EF4444">
                <a:alpha val="0"/>
              </a:srgbClr>
            </a:solidFill>
            <a:prstDash val="solid"/>
          </a:ln>
        </p:spPr>
      </p:sp>
      <p:sp>
        <p:nvSpPr>
          <p:cNvPr id="37" name="Shape 25"/>
          <p:cNvSpPr/>
          <p:nvPr/>
        </p:nvSpPr>
        <p:spPr>
          <a:xfrm>
            <a:off x="5038344" y="1699870"/>
            <a:ext cx="304495" cy="304495"/>
          </a:xfrm>
          <a:prstGeom prst="roundRect">
            <a:avLst>
              <a:gd name="adj" fmla="val 112613"/>
            </a:avLst>
          </a:prstGeom>
          <a:solidFill>
            <a:srgbClr val="FEE2E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8" name="Image 10" descr="preencoded.png"/>
          <p:cNvPicPr>
            <a:picLocks noChangeAspect="1"/>
          </p:cNvPicPr>
          <p:nvPr/>
        </p:nvPicPr>
        <p:blipFill>
          <a:blip r:embed="rId13"/>
          <a:srcRect t="-1100" b="-1100"/>
          <a:stretch/>
        </p:blipFill>
        <p:spPr>
          <a:xfrm>
            <a:off x="5134356" y="1785823"/>
            <a:ext cx="114300" cy="133502"/>
          </a:xfrm>
          <a:prstGeom prst="rect">
            <a:avLst/>
          </a:prstGeom>
        </p:spPr>
      </p:pic>
      <p:sp>
        <p:nvSpPr>
          <p:cNvPr id="39" name="Text 26"/>
          <p:cNvSpPr txBox="1"/>
          <p:nvPr/>
        </p:nvSpPr>
        <p:spPr>
          <a:xfrm>
            <a:off x="5458054" y="1676095"/>
            <a:ext cx="188275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475569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清潔感のある髪型を維持したい</a:t>
            </a:r>
            <a:endParaRPr lang="en-US" sz="900" dirty="0"/>
          </a:p>
        </p:txBody>
      </p:sp>
      <p:sp>
        <p:nvSpPr>
          <p:cNvPr id="40" name="Text 27"/>
          <p:cNvSpPr txBox="1"/>
          <p:nvPr/>
        </p:nvSpPr>
        <p:spPr>
          <a:xfrm>
            <a:off x="5458054" y="1869034"/>
            <a:ext cx="1882750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営業職なので第一印象が重要</a:t>
            </a:r>
            <a:endParaRPr lang="en-US" sz="900" dirty="0"/>
          </a:p>
        </p:txBody>
      </p:sp>
      <p:sp>
        <p:nvSpPr>
          <p:cNvPr id="41" name="Shape 28"/>
          <p:cNvSpPr/>
          <p:nvPr/>
        </p:nvSpPr>
        <p:spPr>
          <a:xfrm>
            <a:off x="4886554" y="2257654"/>
            <a:ext cx="3676802" cy="580644"/>
          </a:xfrm>
          <a:prstGeom prst="roundRect">
            <a:avLst>
              <a:gd name="adj" fmla="val 41306"/>
            </a:avLst>
          </a:prstGeom>
          <a:solidFill>
            <a:srgbClr val="FEF2F2"/>
          </a:solidFill>
          <a:ln/>
        </p:spPr>
      </p:sp>
      <p:sp>
        <p:nvSpPr>
          <p:cNvPr id="42" name="Shape 29"/>
          <p:cNvSpPr/>
          <p:nvPr/>
        </p:nvSpPr>
        <p:spPr>
          <a:xfrm>
            <a:off x="4886554" y="2257654"/>
            <a:ext cx="38405" cy="580644"/>
          </a:xfrm>
          <a:prstGeom prst="roundRect">
            <a:avLst>
              <a:gd name="adj" fmla="val 624509"/>
            </a:avLst>
          </a:prstGeom>
          <a:solidFill>
            <a:srgbClr val="EF4444"/>
          </a:solidFill>
          <a:ln w="12700">
            <a:solidFill>
              <a:srgbClr val="EF4444">
                <a:alpha val="0"/>
              </a:srgbClr>
            </a:solidFill>
            <a:prstDash val="solid"/>
          </a:ln>
        </p:spPr>
      </p:sp>
      <p:sp>
        <p:nvSpPr>
          <p:cNvPr id="43" name="Shape 30"/>
          <p:cNvSpPr/>
          <p:nvPr/>
        </p:nvSpPr>
        <p:spPr>
          <a:xfrm>
            <a:off x="5038344" y="2395728"/>
            <a:ext cx="304495" cy="304495"/>
          </a:xfrm>
          <a:prstGeom prst="roundRect">
            <a:avLst>
              <a:gd name="adj" fmla="val 112613"/>
            </a:avLst>
          </a:prstGeom>
          <a:solidFill>
            <a:srgbClr val="FEE2E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4" name="Image 11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5124298" y="2481682"/>
            <a:ext cx="133502" cy="133502"/>
          </a:xfrm>
          <a:prstGeom prst="rect">
            <a:avLst/>
          </a:prstGeom>
        </p:spPr>
      </p:pic>
      <p:sp>
        <p:nvSpPr>
          <p:cNvPr id="45" name="Text 31"/>
          <p:cNvSpPr txBox="1"/>
          <p:nvPr/>
        </p:nvSpPr>
        <p:spPr>
          <a:xfrm>
            <a:off x="5458054" y="2371954"/>
            <a:ext cx="2407615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475569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年齢とともに髪のボリュームが気になる</a:t>
            </a:r>
            <a:endParaRPr lang="en-US" sz="900" dirty="0"/>
          </a:p>
        </p:txBody>
      </p:sp>
      <p:sp>
        <p:nvSpPr>
          <p:cNvPr id="46" name="Text 32"/>
          <p:cNvSpPr txBox="1"/>
          <p:nvPr/>
        </p:nvSpPr>
        <p:spPr>
          <a:xfrm>
            <a:off x="5458054" y="2563978"/>
            <a:ext cx="2407615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頭皮環境も気になり始めた</a:t>
            </a:r>
            <a:endParaRPr lang="en-US" sz="900" dirty="0"/>
          </a:p>
        </p:txBody>
      </p:sp>
      <p:sp>
        <p:nvSpPr>
          <p:cNvPr id="47" name="Shape 33"/>
          <p:cNvSpPr/>
          <p:nvPr/>
        </p:nvSpPr>
        <p:spPr>
          <a:xfrm>
            <a:off x="4886554" y="2952598"/>
            <a:ext cx="3676802" cy="580644"/>
          </a:xfrm>
          <a:prstGeom prst="roundRect">
            <a:avLst>
              <a:gd name="adj" fmla="val 41306"/>
            </a:avLst>
          </a:prstGeom>
          <a:solidFill>
            <a:srgbClr val="FEF2F2"/>
          </a:solidFill>
          <a:ln/>
        </p:spPr>
      </p:sp>
      <p:sp>
        <p:nvSpPr>
          <p:cNvPr id="48" name="Shape 34"/>
          <p:cNvSpPr/>
          <p:nvPr/>
        </p:nvSpPr>
        <p:spPr>
          <a:xfrm>
            <a:off x="4886554" y="2952598"/>
            <a:ext cx="38405" cy="580644"/>
          </a:xfrm>
          <a:prstGeom prst="roundRect">
            <a:avLst>
              <a:gd name="adj" fmla="val 624509"/>
            </a:avLst>
          </a:prstGeom>
          <a:solidFill>
            <a:srgbClr val="EF4444"/>
          </a:solidFill>
          <a:ln w="12700">
            <a:solidFill>
              <a:srgbClr val="EF4444">
                <a:alpha val="0"/>
              </a:srgbClr>
            </a:solidFill>
            <a:prstDash val="solid"/>
          </a:ln>
        </p:spPr>
      </p:sp>
      <p:sp>
        <p:nvSpPr>
          <p:cNvPr id="49" name="Shape 35"/>
          <p:cNvSpPr/>
          <p:nvPr/>
        </p:nvSpPr>
        <p:spPr>
          <a:xfrm>
            <a:off x="5038344" y="3090672"/>
            <a:ext cx="304495" cy="304495"/>
          </a:xfrm>
          <a:prstGeom prst="roundRect">
            <a:avLst>
              <a:gd name="adj" fmla="val 112613"/>
            </a:avLst>
          </a:prstGeom>
          <a:solidFill>
            <a:srgbClr val="FEE2E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0" name="Image 12" descr="preencoded.png"/>
          <p:cNvPicPr>
            <a:picLocks noChangeAspect="1"/>
          </p:cNvPicPr>
          <p:nvPr/>
        </p:nvPicPr>
        <p:blipFill>
          <a:blip r:embed="rId15"/>
          <a:srcRect l="-1507" r="-1507"/>
          <a:stretch/>
        </p:blipFill>
        <p:spPr>
          <a:xfrm>
            <a:off x="5105095" y="3176626"/>
            <a:ext cx="171907" cy="133502"/>
          </a:xfrm>
          <a:prstGeom prst="rect">
            <a:avLst/>
          </a:prstGeom>
        </p:spPr>
      </p:pic>
      <p:sp>
        <p:nvSpPr>
          <p:cNvPr id="51" name="Text 36"/>
          <p:cNvSpPr txBox="1"/>
          <p:nvPr/>
        </p:nvSpPr>
        <p:spPr>
          <a:xfrm>
            <a:off x="5458054" y="3066898"/>
            <a:ext cx="1851660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475569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行きつけの店がない</a:t>
            </a:r>
            <a:endParaRPr lang="en-US" sz="900" dirty="0"/>
          </a:p>
        </p:txBody>
      </p:sp>
      <p:sp>
        <p:nvSpPr>
          <p:cNvPr id="52" name="Text 37"/>
          <p:cNvSpPr txBox="1"/>
          <p:nvPr/>
        </p:nvSpPr>
        <p:spPr>
          <a:xfrm>
            <a:off x="5458054" y="3259836"/>
            <a:ext cx="1851660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忙しくて美容室を転々としている</a:t>
            </a:r>
            <a:endParaRPr lang="en-US" sz="900" dirty="0"/>
          </a:p>
        </p:txBody>
      </p:sp>
      <p:sp>
        <p:nvSpPr>
          <p:cNvPr id="53" name="Shape 38"/>
          <p:cNvSpPr/>
          <p:nvPr/>
        </p:nvSpPr>
        <p:spPr>
          <a:xfrm>
            <a:off x="4886554" y="3648456"/>
            <a:ext cx="3676802" cy="580644"/>
          </a:xfrm>
          <a:prstGeom prst="roundRect">
            <a:avLst>
              <a:gd name="adj" fmla="val 41306"/>
            </a:avLst>
          </a:prstGeom>
          <a:solidFill>
            <a:srgbClr val="FEF2F2"/>
          </a:solidFill>
          <a:ln/>
        </p:spPr>
      </p:sp>
      <p:sp>
        <p:nvSpPr>
          <p:cNvPr id="54" name="Shape 39"/>
          <p:cNvSpPr/>
          <p:nvPr/>
        </p:nvSpPr>
        <p:spPr>
          <a:xfrm>
            <a:off x="4886554" y="3648456"/>
            <a:ext cx="38405" cy="580644"/>
          </a:xfrm>
          <a:prstGeom prst="roundRect">
            <a:avLst>
              <a:gd name="adj" fmla="val 624509"/>
            </a:avLst>
          </a:prstGeom>
          <a:solidFill>
            <a:srgbClr val="EF4444"/>
          </a:solidFill>
          <a:ln w="12700">
            <a:solidFill>
              <a:srgbClr val="EF4444">
                <a:alpha val="0"/>
              </a:srgbClr>
            </a:solidFill>
            <a:prstDash val="solid"/>
          </a:ln>
        </p:spPr>
      </p:sp>
      <p:sp>
        <p:nvSpPr>
          <p:cNvPr id="55" name="Shape 40"/>
          <p:cNvSpPr/>
          <p:nvPr/>
        </p:nvSpPr>
        <p:spPr>
          <a:xfrm>
            <a:off x="5038344" y="3786530"/>
            <a:ext cx="304495" cy="304495"/>
          </a:xfrm>
          <a:prstGeom prst="roundRect">
            <a:avLst>
              <a:gd name="adj" fmla="val 112613"/>
            </a:avLst>
          </a:prstGeom>
          <a:solidFill>
            <a:srgbClr val="FEE2E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6" name="Image 13" descr="preencoded.png"/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5124298" y="3871570"/>
            <a:ext cx="133502" cy="133502"/>
          </a:xfrm>
          <a:prstGeom prst="rect">
            <a:avLst/>
          </a:prstGeom>
        </p:spPr>
      </p:pic>
      <p:sp>
        <p:nvSpPr>
          <p:cNvPr id="57" name="Text 41"/>
          <p:cNvSpPr txBox="1"/>
          <p:nvPr/>
        </p:nvSpPr>
        <p:spPr>
          <a:xfrm>
            <a:off x="5458054" y="3762756"/>
            <a:ext cx="2407615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475569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ビジネスマン向けの理容室を探している</a:t>
            </a:r>
            <a:endParaRPr lang="en-US" sz="900" dirty="0"/>
          </a:p>
        </p:txBody>
      </p:sp>
      <p:sp>
        <p:nvSpPr>
          <p:cNvPr id="58" name="Text 42"/>
          <p:cNvSpPr txBox="1"/>
          <p:nvPr/>
        </p:nvSpPr>
        <p:spPr>
          <a:xfrm>
            <a:off x="5458054" y="3954780"/>
            <a:ext cx="2407615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落ち着いた雰囲気のバーバーショップ</a:t>
            </a:r>
            <a:endParaRPr lang="en-US" sz="900" dirty="0"/>
          </a:p>
        </p:txBody>
      </p:sp>
      <p:sp>
        <p:nvSpPr>
          <p:cNvPr id="59" name="Shape 43"/>
          <p:cNvSpPr/>
          <p:nvPr/>
        </p:nvSpPr>
        <p:spPr>
          <a:xfrm>
            <a:off x="0" y="0"/>
            <a:ext cx="9144000" cy="619049"/>
          </a:xfrm>
          <a:prstGeom prst="rect">
            <a:avLst/>
          </a:prstGeom>
          <a:solidFill>
            <a:srgbClr val="E7E6E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60" name="Text 44"/>
          <p:cNvSpPr txBox="1"/>
          <p:nvPr/>
        </p:nvSpPr>
        <p:spPr>
          <a:xfrm>
            <a:off x="381305" y="179680"/>
            <a:ext cx="3109874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ja-JP" altLang="en-US" sz="1500" b="1" dirty="0"/>
              <a:t>○○理容室　○○店</a:t>
            </a:r>
            <a:endParaRPr lang="en-US" altLang="ja-JP" sz="1500" b="1" dirty="0"/>
          </a:p>
        </p:txBody>
      </p:sp>
      <p:sp>
        <p:nvSpPr>
          <p:cNvPr id="61" name="Text 45"/>
          <p:cNvSpPr txBox="1"/>
          <p:nvPr/>
        </p:nvSpPr>
        <p:spPr>
          <a:xfrm>
            <a:off x="6256325" y="213970"/>
            <a:ext cx="273497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ペルソナ分析 - 仕事・生活スタイルと悩み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5F5F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381305" y="761695"/>
            <a:ext cx="4076395" cy="5715000"/>
          </a:xfrm>
          <a:prstGeom prst="roundRect">
            <a:avLst>
              <a:gd name="adj" fmla="val 125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76200" dist="25400" dir="16200000" algn="bl" rotWithShape="0">
              <a:srgbClr val="000000">
                <a:alpha val="5000"/>
              </a:srgbClr>
            </a:outerShdw>
          </a:effectLst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80644" y="995782"/>
            <a:ext cx="381305" cy="381305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85800" y="1100023"/>
            <a:ext cx="171907" cy="171907"/>
          </a:xfrm>
          <a:prstGeom prst="rect">
            <a:avLst/>
          </a:prstGeom>
        </p:spPr>
      </p:pic>
      <p:sp>
        <p:nvSpPr>
          <p:cNvPr id="7" name="Text 2"/>
          <p:cNvSpPr txBox="1"/>
          <p:nvPr/>
        </p:nvSpPr>
        <p:spPr>
          <a:xfrm>
            <a:off x="1076249" y="961949"/>
            <a:ext cx="2284171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293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来店の決め手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1076249" y="1228954"/>
            <a:ext cx="228417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検索キーワードと店舗選定のポイント</a:t>
            </a:r>
            <a:endParaRPr lang="en-US" sz="900" dirty="0"/>
          </a:p>
        </p:txBody>
      </p:sp>
      <p:sp>
        <p:nvSpPr>
          <p:cNvPr id="9" name="Shape 4"/>
          <p:cNvSpPr/>
          <p:nvPr/>
        </p:nvSpPr>
        <p:spPr>
          <a:xfrm>
            <a:off x="580644" y="1561795"/>
            <a:ext cx="3676802" cy="619049"/>
          </a:xfrm>
          <a:prstGeom prst="roundRect">
            <a:avLst>
              <a:gd name="adj" fmla="val 36359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0" name="Shape 5"/>
          <p:cNvSpPr/>
          <p:nvPr/>
        </p:nvSpPr>
        <p:spPr>
          <a:xfrm>
            <a:off x="705002" y="1719072"/>
            <a:ext cx="304495" cy="304495"/>
          </a:xfrm>
          <a:prstGeom prst="roundRect">
            <a:avLst>
              <a:gd name="adj" fmla="val 112613"/>
            </a:avLst>
          </a:prstGeom>
          <a:solidFill>
            <a:srgbClr val="DBEA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90956" y="1805026"/>
            <a:ext cx="133502" cy="133502"/>
          </a:xfrm>
          <a:prstGeom prst="rect">
            <a:avLst/>
          </a:prstGeom>
        </p:spPr>
      </p:pic>
      <p:sp>
        <p:nvSpPr>
          <p:cNvPr id="12" name="Text 6"/>
          <p:cNvSpPr txBox="1"/>
          <p:nvPr/>
        </p:nvSpPr>
        <p:spPr>
          <a:xfrm>
            <a:off x="1123798" y="1686154"/>
            <a:ext cx="32004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1E293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ビジネスマン向けの髪型に強い</a:t>
            </a:r>
            <a:endParaRPr lang="en-US" sz="1000" dirty="0"/>
          </a:p>
        </p:txBody>
      </p:sp>
      <p:sp>
        <p:nvSpPr>
          <p:cNvPr id="13" name="Text 7"/>
          <p:cNvSpPr txBox="1"/>
          <p:nvPr/>
        </p:nvSpPr>
        <p:spPr>
          <a:xfrm>
            <a:off x="1123798" y="1895551"/>
            <a:ext cx="3200400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営業職向けの清潔感のあるスタイル</a:t>
            </a:r>
            <a:endParaRPr lang="en-US" sz="900" dirty="0"/>
          </a:p>
        </p:txBody>
      </p:sp>
      <p:sp>
        <p:nvSpPr>
          <p:cNvPr id="14" name="Shape 8"/>
          <p:cNvSpPr/>
          <p:nvPr/>
        </p:nvSpPr>
        <p:spPr>
          <a:xfrm>
            <a:off x="580644" y="2295144"/>
            <a:ext cx="3676802" cy="619049"/>
          </a:xfrm>
          <a:prstGeom prst="roundRect">
            <a:avLst>
              <a:gd name="adj" fmla="val 36359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5" name="Shape 9"/>
          <p:cNvSpPr/>
          <p:nvPr/>
        </p:nvSpPr>
        <p:spPr>
          <a:xfrm>
            <a:off x="705002" y="2452421"/>
            <a:ext cx="304495" cy="304495"/>
          </a:xfrm>
          <a:prstGeom prst="roundRect">
            <a:avLst>
              <a:gd name="adj" fmla="val 112613"/>
            </a:avLst>
          </a:prstGeom>
          <a:solidFill>
            <a:srgbClr val="DBEA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rcRect l="-837" r="-837"/>
          <a:stretch/>
        </p:blipFill>
        <p:spPr>
          <a:xfrm>
            <a:off x="780898" y="2538374"/>
            <a:ext cx="152705" cy="133502"/>
          </a:xfrm>
          <a:prstGeom prst="rect">
            <a:avLst/>
          </a:prstGeom>
        </p:spPr>
      </p:pic>
      <p:sp>
        <p:nvSpPr>
          <p:cNvPr id="17" name="Text 10"/>
          <p:cNvSpPr txBox="1"/>
          <p:nvPr/>
        </p:nvSpPr>
        <p:spPr>
          <a:xfrm>
            <a:off x="1123798" y="2419502"/>
            <a:ext cx="32004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1E293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ヘッドスパ等の頭皮ケアができる</a:t>
            </a:r>
            <a:endParaRPr lang="en-US" sz="1000" dirty="0"/>
          </a:p>
        </p:txBody>
      </p:sp>
      <p:sp>
        <p:nvSpPr>
          <p:cNvPr id="18" name="Text 11"/>
          <p:cNvSpPr txBox="1"/>
          <p:nvPr/>
        </p:nvSpPr>
        <p:spPr>
          <a:xfrm>
            <a:off x="1123798" y="2628900"/>
            <a:ext cx="3200400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将来の薄毛予防を見据えたケア</a:t>
            </a:r>
            <a:endParaRPr lang="en-US" sz="900" dirty="0"/>
          </a:p>
        </p:txBody>
      </p:sp>
      <p:sp>
        <p:nvSpPr>
          <p:cNvPr id="19" name="Shape 12"/>
          <p:cNvSpPr/>
          <p:nvPr/>
        </p:nvSpPr>
        <p:spPr>
          <a:xfrm>
            <a:off x="580644" y="3029407"/>
            <a:ext cx="3676802" cy="619049"/>
          </a:xfrm>
          <a:prstGeom prst="roundRect">
            <a:avLst>
              <a:gd name="adj" fmla="val 36359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0" name="Shape 13"/>
          <p:cNvSpPr/>
          <p:nvPr/>
        </p:nvSpPr>
        <p:spPr>
          <a:xfrm>
            <a:off x="705002" y="3185770"/>
            <a:ext cx="304495" cy="304495"/>
          </a:xfrm>
          <a:prstGeom prst="roundRect">
            <a:avLst>
              <a:gd name="adj" fmla="val 112613"/>
            </a:avLst>
          </a:prstGeom>
          <a:solidFill>
            <a:srgbClr val="DBEA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1" name="Image 5" descr="preencoded.png"/>
          <p:cNvPicPr>
            <a:picLocks noChangeAspect="1"/>
          </p:cNvPicPr>
          <p:nvPr/>
        </p:nvPicPr>
        <p:blipFill>
          <a:blip r:embed="rId8"/>
          <a:srcRect l="-2512" r="-2512"/>
          <a:stretch/>
        </p:blipFill>
        <p:spPr>
          <a:xfrm>
            <a:off x="804672" y="3271723"/>
            <a:ext cx="105156" cy="133502"/>
          </a:xfrm>
          <a:prstGeom prst="rect">
            <a:avLst/>
          </a:prstGeom>
        </p:spPr>
      </p:pic>
      <p:sp>
        <p:nvSpPr>
          <p:cNvPr id="22" name="Text 14"/>
          <p:cNvSpPr txBox="1"/>
          <p:nvPr/>
        </p:nvSpPr>
        <p:spPr>
          <a:xfrm>
            <a:off x="1123798" y="3152851"/>
            <a:ext cx="32004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1E293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北浜・淀屋橋エリアで通いやすい</a:t>
            </a:r>
            <a:endParaRPr lang="en-US" sz="1000" dirty="0"/>
          </a:p>
        </p:txBody>
      </p:sp>
      <p:sp>
        <p:nvSpPr>
          <p:cNvPr id="23" name="Text 15"/>
          <p:cNvSpPr txBox="1"/>
          <p:nvPr/>
        </p:nvSpPr>
        <p:spPr>
          <a:xfrm>
            <a:off x="1123798" y="3362249"/>
            <a:ext cx="3200400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職場や自宅から近い立地</a:t>
            </a:r>
            <a:endParaRPr lang="en-US" sz="900" dirty="0"/>
          </a:p>
        </p:txBody>
      </p:sp>
      <p:sp>
        <p:nvSpPr>
          <p:cNvPr id="24" name="Shape 16"/>
          <p:cNvSpPr/>
          <p:nvPr/>
        </p:nvSpPr>
        <p:spPr>
          <a:xfrm>
            <a:off x="580644" y="3762756"/>
            <a:ext cx="3676802" cy="619049"/>
          </a:xfrm>
          <a:prstGeom prst="roundRect">
            <a:avLst>
              <a:gd name="adj" fmla="val 36359"/>
            </a:avLst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5" name="Shape 17"/>
          <p:cNvSpPr/>
          <p:nvPr/>
        </p:nvSpPr>
        <p:spPr>
          <a:xfrm>
            <a:off x="705002" y="3919118"/>
            <a:ext cx="304495" cy="304495"/>
          </a:xfrm>
          <a:prstGeom prst="roundRect">
            <a:avLst>
              <a:gd name="adj" fmla="val 112613"/>
            </a:avLst>
          </a:prstGeom>
          <a:solidFill>
            <a:srgbClr val="DBEA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26" name="Image 6" descr="preencoded.png"/>
          <p:cNvPicPr>
            <a:picLocks noChangeAspect="1"/>
          </p:cNvPicPr>
          <p:nvPr/>
        </p:nvPicPr>
        <p:blipFill>
          <a:blip r:embed="rId9"/>
          <a:srcRect t="-1100" b="-1100"/>
          <a:stretch/>
        </p:blipFill>
        <p:spPr>
          <a:xfrm>
            <a:off x="800100" y="4005072"/>
            <a:ext cx="114300" cy="133502"/>
          </a:xfrm>
          <a:prstGeom prst="rect">
            <a:avLst/>
          </a:prstGeom>
        </p:spPr>
      </p:pic>
      <p:sp>
        <p:nvSpPr>
          <p:cNvPr id="27" name="Text 18"/>
          <p:cNvSpPr txBox="1"/>
          <p:nvPr/>
        </p:nvSpPr>
        <p:spPr>
          <a:xfrm>
            <a:off x="1123798" y="3886200"/>
            <a:ext cx="32004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1E293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技術力の高い理容師</a:t>
            </a:r>
            <a:endParaRPr lang="en-US" sz="1000" dirty="0"/>
          </a:p>
        </p:txBody>
      </p:sp>
      <p:sp>
        <p:nvSpPr>
          <p:cNvPr id="28" name="Text 19"/>
          <p:cNvSpPr txBox="1"/>
          <p:nvPr/>
        </p:nvSpPr>
        <p:spPr>
          <a:xfrm>
            <a:off x="1123798" y="4095598"/>
            <a:ext cx="3200400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信頼できる技術と接客</a:t>
            </a:r>
            <a:endParaRPr lang="en-US" sz="900" dirty="0"/>
          </a:p>
        </p:txBody>
      </p:sp>
      <p:sp>
        <p:nvSpPr>
          <p:cNvPr id="29" name="Shape 20"/>
          <p:cNvSpPr/>
          <p:nvPr/>
        </p:nvSpPr>
        <p:spPr>
          <a:xfrm>
            <a:off x="580644" y="5238598"/>
            <a:ext cx="3676802" cy="1037844"/>
          </a:xfrm>
          <a:prstGeom prst="roundRect">
            <a:avLst>
              <a:gd name="adj" fmla="val 12933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30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94944" y="5376672"/>
            <a:ext cx="133502" cy="133502"/>
          </a:xfrm>
          <a:prstGeom prst="rect">
            <a:avLst/>
          </a:prstGeom>
        </p:spPr>
      </p:pic>
      <p:sp>
        <p:nvSpPr>
          <p:cNvPr id="31" name="Text 21"/>
          <p:cNvSpPr txBox="1"/>
          <p:nvPr/>
        </p:nvSpPr>
        <p:spPr>
          <a:xfrm>
            <a:off x="905256" y="5352898"/>
            <a:ext cx="952805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1E293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検索キーワード</a:t>
            </a:r>
            <a:endParaRPr lang="en-US" sz="900" dirty="0"/>
          </a:p>
        </p:txBody>
      </p:sp>
      <p:sp>
        <p:nvSpPr>
          <p:cNvPr id="32" name="Shape 22"/>
          <p:cNvSpPr/>
          <p:nvPr/>
        </p:nvSpPr>
        <p:spPr>
          <a:xfrm>
            <a:off x="694944" y="5609844"/>
            <a:ext cx="933602" cy="237744"/>
          </a:xfrm>
          <a:prstGeom prst="roundRect">
            <a:avLst>
              <a:gd name="adj" fmla="val 384615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3" name="Text 23"/>
          <p:cNvSpPr/>
          <p:nvPr/>
        </p:nvSpPr>
        <p:spPr>
          <a:xfrm>
            <a:off x="914400" y="5609844"/>
            <a:ext cx="834846" cy="25786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14300" tIns="38100" rIns="114300" bIns="38100" rtlCol="0" anchor="ctr"/>
          <a:lstStyle/>
          <a:p>
            <a:pPr marL="0" indent="0" algn="l">
              <a:buNone/>
            </a:pPr>
            <a:r>
              <a:rPr lang="ja-JP" altLang="en-US" sz="900" dirty="0">
                <a:solidFill>
                  <a:srgbClr val="475569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本町</a:t>
            </a:r>
            <a:r>
              <a:rPr lang="en-US" sz="900" dirty="0">
                <a:solidFill>
                  <a:srgbClr val="475569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 理容室</a:t>
            </a:r>
            <a:endParaRPr lang="en-US" sz="900" dirty="0"/>
          </a:p>
        </p:txBody>
      </p:sp>
      <p:pic>
        <p:nvPicPr>
          <p:cNvPr id="34" name="Image 8" descr="preencoded.png"/>
          <p:cNvPicPr>
            <a:picLocks noChangeAspect="1"/>
          </p:cNvPicPr>
          <p:nvPr/>
        </p:nvPicPr>
        <p:blipFill>
          <a:blip r:embed="rId11"/>
          <a:srcRect t="-1800" b="-1800"/>
          <a:stretch/>
        </p:blipFill>
        <p:spPr>
          <a:xfrm>
            <a:off x="809244" y="5682082"/>
            <a:ext cx="105156" cy="114300"/>
          </a:xfrm>
          <a:prstGeom prst="rect">
            <a:avLst/>
          </a:prstGeom>
        </p:spPr>
      </p:pic>
      <p:sp>
        <p:nvSpPr>
          <p:cNvPr id="35" name="Shape 24"/>
          <p:cNvSpPr/>
          <p:nvPr/>
        </p:nvSpPr>
        <p:spPr>
          <a:xfrm>
            <a:off x="1701698" y="5609844"/>
            <a:ext cx="1276502" cy="237744"/>
          </a:xfrm>
          <a:prstGeom prst="roundRect">
            <a:avLst>
              <a:gd name="adj" fmla="val 384615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6" name="Text 25"/>
          <p:cNvSpPr/>
          <p:nvPr/>
        </p:nvSpPr>
        <p:spPr>
          <a:xfrm>
            <a:off x="1921154" y="5609844"/>
            <a:ext cx="1180490" cy="25786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14300" tIns="38100" rIns="114300" bIns="38100" rtlCol="0" anchor="ctr"/>
          <a:lstStyle/>
          <a:p>
            <a:pPr marL="0" indent="0" algn="l">
              <a:buNone/>
            </a:pPr>
            <a:r>
              <a:rPr lang="ja-JP" altLang="en-US" sz="900" dirty="0">
                <a:solidFill>
                  <a:srgbClr val="475569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本町</a:t>
            </a:r>
            <a:r>
              <a:rPr lang="en-US" sz="900" dirty="0">
                <a:solidFill>
                  <a:srgbClr val="475569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 メンズカット</a:t>
            </a:r>
            <a:endParaRPr lang="en-US" sz="900" dirty="0"/>
          </a:p>
        </p:txBody>
      </p:sp>
      <p:pic>
        <p:nvPicPr>
          <p:cNvPr id="37" name="Image 9" descr="preencoded.png"/>
          <p:cNvPicPr>
            <a:picLocks noChangeAspect="1"/>
          </p:cNvPicPr>
          <p:nvPr/>
        </p:nvPicPr>
        <p:blipFill>
          <a:blip r:embed="rId11"/>
          <a:srcRect t="-1800" b="-1800"/>
          <a:stretch/>
        </p:blipFill>
        <p:spPr>
          <a:xfrm>
            <a:off x="1815998" y="5682082"/>
            <a:ext cx="105156" cy="114300"/>
          </a:xfrm>
          <a:prstGeom prst="rect">
            <a:avLst/>
          </a:prstGeom>
        </p:spPr>
      </p:pic>
      <p:sp>
        <p:nvSpPr>
          <p:cNvPr id="38" name="Shape 26"/>
          <p:cNvSpPr/>
          <p:nvPr/>
        </p:nvSpPr>
        <p:spPr>
          <a:xfrm>
            <a:off x="694944" y="5924398"/>
            <a:ext cx="1981505" cy="237744"/>
          </a:xfrm>
          <a:prstGeom prst="roundRect">
            <a:avLst>
              <a:gd name="adj" fmla="val 384615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39" name="Text 27"/>
          <p:cNvSpPr/>
          <p:nvPr/>
        </p:nvSpPr>
        <p:spPr>
          <a:xfrm>
            <a:off x="914399" y="5924398"/>
            <a:ext cx="1885493" cy="23408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14300" tIns="38100" rIns="114300" bIns="3810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75569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ビジネスマン向け </a:t>
            </a:r>
            <a:r>
              <a:rPr lang="en-US" sz="900" dirty="0" err="1">
                <a:solidFill>
                  <a:srgbClr val="475569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バーバ</a:t>
            </a:r>
            <a:r>
              <a:rPr lang="en-US" sz="900" dirty="0">
                <a:solidFill>
                  <a:srgbClr val="475569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ー </a:t>
            </a:r>
            <a:r>
              <a:rPr lang="en-US" sz="900" dirty="0" err="1">
                <a:solidFill>
                  <a:srgbClr val="475569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大阪</a:t>
            </a:r>
            <a:endParaRPr lang="en-US" sz="900" dirty="0"/>
          </a:p>
        </p:txBody>
      </p:sp>
      <p:pic>
        <p:nvPicPr>
          <p:cNvPr id="40" name="Image 10" descr="preencoded.png"/>
          <p:cNvPicPr>
            <a:picLocks noChangeAspect="1"/>
          </p:cNvPicPr>
          <p:nvPr/>
        </p:nvPicPr>
        <p:blipFill>
          <a:blip r:embed="rId11"/>
          <a:srcRect t="-1800" b="-1800"/>
          <a:stretch/>
        </p:blipFill>
        <p:spPr>
          <a:xfrm>
            <a:off x="809244" y="5995721"/>
            <a:ext cx="105156" cy="114300"/>
          </a:xfrm>
          <a:prstGeom prst="rect">
            <a:avLst/>
          </a:prstGeom>
        </p:spPr>
      </p:pic>
      <p:sp>
        <p:nvSpPr>
          <p:cNvPr id="41" name="Shape 28"/>
          <p:cNvSpPr/>
          <p:nvPr/>
        </p:nvSpPr>
        <p:spPr>
          <a:xfrm>
            <a:off x="4686300" y="761695"/>
            <a:ext cx="4076395" cy="5715000"/>
          </a:xfrm>
          <a:prstGeom prst="roundRect">
            <a:avLst>
              <a:gd name="adj" fmla="val 125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76200" dist="25400" dir="16200000" algn="bl" rotWithShape="0">
              <a:srgbClr val="000000">
                <a:alpha val="5000"/>
              </a:srgbClr>
            </a:outerShdw>
          </a:effectLst>
        </p:spPr>
      </p:sp>
      <p:pic>
        <p:nvPicPr>
          <p:cNvPr id="42" name="Image 11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4886554" y="995782"/>
            <a:ext cx="381305" cy="381305"/>
          </a:xfrm>
          <a:prstGeom prst="rect">
            <a:avLst/>
          </a:prstGeom>
        </p:spPr>
      </p:pic>
      <p:pic>
        <p:nvPicPr>
          <p:cNvPr id="43" name="Image 12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4990795" y="1100023"/>
            <a:ext cx="171907" cy="171907"/>
          </a:xfrm>
          <a:prstGeom prst="rect">
            <a:avLst/>
          </a:prstGeom>
        </p:spPr>
      </p:pic>
      <p:sp>
        <p:nvSpPr>
          <p:cNvPr id="44" name="Text 29"/>
          <p:cNvSpPr txBox="1"/>
          <p:nvPr/>
        </p:nvSpPr>
        <p:spPr>
          <a:xfrm>
            <a:off x="5381244" y="961949"/>
            <a:ext cx="1481328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293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求めている価値</a:t>
            </a:r>
            <a:endParaRPr lang="en-US" sz="1300" dirty="0"/>
          </a:p>
        </p:txBody>
      </p:sp>
      <p:sp>
        <p:nvSpPr>
          <p:cNvPr id="45" name="Text 30"/>
          <p:cNvSpPr txBox="1"/>
          <p:nvPr/>
        </p:nvSpPr>
        <p:spPr>
          <a:xfrm>
            <a:off x="5381244" y="1228954"/>
            <a:ext cx="1481328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サービスに期待すること</a:t>
            </a:r>
            <a:endParaRPr lang="en-US" sz="900" dirty="0"/>
          </a:p>
        </p:txBody>
      </p:sp>
      <p:sp>
        <p:nvSpPr>
          <p:cNvPr id="46" name="Shape 31"/>
          <p:cNvSpPr/>
          <p:nvPr/>
        </p:nvSpPr>
        <p:spPr>
          <a:xfrm>
            <a:off x="4886554" y="1561795"/>
            <a:ext cx="1781251" cy="1990649"/>
          </a:xfrm>
          <a:prstGeom prst="roundRect">
            <a:avLst>
              <a:gd name="adj" fmla="val 4392"/>
            </a:avLst>
          </a:prstGeom>
          <a:solidFill>
            <a:srgbClr val="F0FDF4"/>
          </a:solidFill>
          <a:ln w="12700">
            <a:solidFill>
              <a:srgbClr val="86EFAC"/>
            </a:solidFill>
            <a:prstDash val="solid"/>
          </a:ln>
        </p:spPr>
      </p:sp>
      <p:sp>
        <p:nvSpPr>
          <p:cNvPr id="47" name="Shape 32"/>
          <p:cNvSpPr/>
          <p:nvPr/>
        </p:nvSpPr>
        <p:spPr>
          <a:xfrm>
            <a:off x="5009998" y="1686154"/>
            <a:ext cx="228600" cy="228600"/>
          </a:xfrm>
          <a:prstGeom prst="roundRect">
            <a:avLst>
              <a:gd name="adj" fmla="val 133333"/>
            </a:avLst>
          </a:prstGeom>
          <a:solidFill>
            <a:srgbClr val="22C55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48" name="Image 13" descr="preencoded.png"/>
          <p:cNvPicPr>
            <a:picLocks noChangeAspect="1"/>
          </p:cNvPicPr>
          <p:nvPr/>
        </p:nvPicPr>
        <p:blipFill>
          <a:blip r:embed="rId14"/>
          <a:srcRect t="-80" b="-80"/>
          <a:stretch/>
        </p:blipFill>
        <p:spPr>
          <a:xfrm>
            <a:off x="5052974" y="1742846"/>
            <a:ext cx="142646" cy="114300"/>
          </a:xfrm>
          <a:prstGeom prst="rect">
            <a:avLst/>
          </a:prstGeom>
        </p:spPr>
      </p:pic>
      <p:sp>
        <p:nvSpPr>
          <p:cNvPr id="49" name="Text 33"/>
          <p:cNvSpPr txBox="1"/>
          <p:nvPr/>
        </p:nvSpPr>
        <p:spPr>
          <a:xfrm>
            <a:off x="5315407" y="1686154"/>
            <a:ext cx="1132027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1E293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清潔感のある髪型</a:t>
            </a:r>
            <a:endParaRPr lang="en-US" sz="900" dirty="0"/>
          </a:p>
        </p:txBody>
      </p:sp>
      <p:sp>
        <p:nvSpPr>
          <p:cNvPr id="50" name="Text 34"/>
          <p:cNvSpPr txBox="1"/>
          <p:nvPr/>
        </p:nvSpPr>
        <p:spPr>
          <a:xfrm>
            <a:off x="5315407" y="1878178"/>
            <a:ext cx="113202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dirty="0">
                <a:solidFill>
                  <a:srgbClr val="64748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仕事で信頼感を与える</a:t>
            </a:r>
            <a:endParaRPr lang="en-US" sz="800" dirty="0"/>
          </a:p>
        </p:txBody>
      </p:sp>
      <p:sp>
        <p:nvSpPr>
          <p:cNvPr id="51" name="Shape 35"/>
          <p:cNvSpPr/>
          <p:nvPr/>
        </p:nvSpPr>
        <p:spPr>
          <a:xfrm>
            <a:off x="6782105" y="1561795"/>
            <a:ext cx="1781251" cy="1990649"/>
          </a:xfrm>
          <a:prstGeom prst="roundRect">
            <a:avLst>
              <a:gd name="adj" fmla="val 4392"/>
            </a:avLst>
          </a:prstGeom>
          <a:solidFill>
            <a:srgbClr val="F0FDF4"/>
          </a:solidFill>
          <a:ln w="12700">
            <a:solidFill>
              <a:srgbClr val="86EFAC"/>
            </a:solidFill>
            <a:prstDash val="solid"/>
          </a:ln>
        </p:spPr>
      </p:sp>
      <p:sp>
        <p:nvSpPr>
          <p:cNvPr id="52" name="Shape 36"/>
          <p:cNvSpPr/>
          <p:nvPr/>
        </p:nvSpPr>
        <p:spPr>
          <a:xfrm>
            <a:off x="6905549" y="1686154"/>
            <a:ext cx="228600" cy="228600"/>
          </a:xfrm>
          <a:prstGeom prst="roundRect">
            <a:avLst>
              <a:gd name="adj" fmla="val 133333"/>
            </a:avLst>
          </a:prstGeom>
          <a:solidFill>
            <a:srgbClr val="22C55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3" name="Image 14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6963156" y="1742846"/>
            <a:ext cx="114300" cy="114300"/>
          </a:xfrm>
          <a:prstGeom prst="rect">
            <a:avLst/>
          </a:prstGeom>
        </p:spPr>
      </p:pic>
      <p:sp>
        <p:nvSpPr>
          <p:cNvPr id="54" name="Text 37"/>
          <p:cNvSpPr txBox="1"/>
          <p:nvPr/>
        </p:nvSpPr>
        <p:spPr>
          <a:xfrm>
            <a:off x="7210044" y="1686154"/>
            <a:ext cx="1286561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1E293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短時間で整う身だしなみ</a:t>
            </a:r>
            <a:endParaRPr lang="en-US" sz="900" dirty="0"/>
          </a:p>
        </p:txBody>
      </p:sp>
      <p:sp>
        <p:nvSpPr>
          <p:cNvPr id="55" name="Text 38"/>
          <p:cNvSpPr txBox="1"/>
          <p:nvPr/>
        </p:nvSpPr>
        <p:spPr>
          <a:xfrm>
            <a:off x="7210044" y="2051914"/>
            <a:ext cx="132770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dirty="0">
                <a:solidFill>
                  <a:srgbClr val="64748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忙しい中でも整える</a:t>
            </a:r>
            <a:endParaRPr lang="en-US" sz="800" dirty="0"/>
          </a:p>
        </p:txBody>
      </p:sp>
      <p:sp>
        <p:nvSpPr>
          <p:cNvPr id="56" name="Shape 39"/>
          <p:cNvSpPr/>
          <p:nvPr/>
        </p:nvSpPr>
        <p:spPr>
          <a:xfrm>
            <a:off x="4886554" y="3661258"/>
            <a:ext cx="1781251" cy="1819656"/>
          </a:xfrm>
          <a:prstGeom prst="roundRect">
            <a:avLst>
              <a:gd name="adj" fmla="val 4392"/>
            </a:avLst>
          </a:prstGeom>
          <a:solidFill>
            <a:srgbClr val="F0FDF4"/>
          </a:solidFill>
          <a:ln w="12700">
            <a:solidFill>
              <a:srgbClr val="86EFAC"/>
            </a:solidFill>
            <a:prstDash val="solid"/>
          </a:ln>
        </p:spPr>
      </p:sp>
      <p:sp>
        <p:nvSpPr>
          <p:cNvPr id="57" name="Shape 40"/>
          <p:cNvSpPr/>
          <p:nvPr/>
        </p:nvSpPr>
        <p:spPr>
          <a:xfrm>
            <a:off x="5009998" y="3784702"/>
            <a:ext cx="228600" cy="228600"/>
          </a:xfrm>
          <a:prstGeom prst="roundRect">
            <a:avLst>
              <a:gd name="adj" fmla="val 133333"/>
            </a:avLst>
          </a:prstGeom>
          <a:solidFill>
            <a:srgbClr val="22C55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58" name="Image 15" descr="preencoded.png"/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5067605" y="3841394"/>
            <a:ext cx="114300" cy="114300"/>
          </a:xfrm>
          <a:prstGeom prst="rect">
            <a:avLst/>
          </a:prstGeom>
        </p:spPr>
      </p:pic>
      <p:sp>
        <p:nvSpPr>
          <p:cNvPr id="59" name="Text 41"/>
          <p:cNvSpPr txBox="1"/>
          <p:nvPr/>
        </p:nvSpPr>
        <p:spPr>
          <a:xfrm>
            <a:off x="5315407" y="3784702"/>
            <a:ext cx="1214323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1E293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頭皮ケア・薄毛予防</a:t>
            </a:r>
            <a:endParaRPr lang="en-US" sz="900" dirty="0"/>
          </a:p>
        </p:txBody>
      </p:sp>
      <p:sp>
        <p:nvSpPr>
          <p:cNvPr id="60" name="Text 42"/>
          <p:cNvSpPr txBox="1"/>
          <p:nvPr/>
        </p:nvSpPr>
        <p:spPr>
          <a:xfrm>
            <a:off x="5315407" y="3976726"/>
            <a:ext cx="1214323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dirty="0">
                <a:solidFill>
                  <a:srgbClr val="64748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将来の髪の健康を守る</a:t>
            </a:r>
            <a:endParaRPr lang="en-US" sz="800" dirty="0"/>
          </a:p>
        </p:txBody>
      </p:sp>
      <p:sp>
        <p:nvSpPr>
          <p:cNvPr id="61" name="Shape 43"/>
          <p:cNvSpPr/>
          <p:nvPr/>
        </p:nvSpPr>
        <p:spPr>
          <a:xfrm>
            <a:off x="6782105" y="3661258"/>
            <a:ext cx="1781251" cy="1819656"/>
          </a:xfrm>
          <a:prstGeom prst="roundRect">
            <a:avLst>
              <a:gd name="adj" fmla="val 4392"/>
            </a:avLst>
          </a:prstGeom>
          <a:solidFill>
            <a:srgbClr val="F0FDF4"/>
          </a:solidFill>
          <a:ln w="12700">
            <a:solidFill>
              <a:srgbClr val="86EFAC"/>
            </a:solidFill>
            <a:prstDash val="solid"/>
          </a:ln>
        </p:spPr>
      </p:sp>
      <p:sp>
        <p:nvSpPr>
          <p:cNvPr id="62" name="Shape 44"/>
          <p:cNvSpPr/>
          <p:nvPr/>
        </p:nvSpPr>
        <p:spPr>
          <a:xfrm>
            <a:off x="6905549" y="3784702"/>
            <a:ext cx="228600" cy="228600"/>
          </a:xfrm>
          <a:prstGeom prst="roundRect">
            <a:avLst>
              <a:gd name="adj" fmla="val 133333"/>
            </a:avLst>
          </a:prstGeom>
          <a:solidFill>
            <a:srgbClr val="22C55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pic>
        <p:nvPicPr>
          <p:cNvPr id="63" name="Image 16" descr="preencoded.png"/>
          <p:cNvPicPr>
            <a:picLocks noChangeAspect="1"/>
          </p:cNvPicPr>
          <p:nvPr/>
        </p:nvPicPr>
        <p:blipFill>
          <a:blip r:embed="rId17"/>
          <a:srcRect l="-2571" r="-2571"/>
          <a:stretch/>
        </p:blipFill>
        <p:spPr>
          <a:xfrm>
            <a:off x="6967728" y="3841394"/>
            <a:ext cx="105156" cy="114300"/>
          </a:xfrm>
          <a:prstGeom prst="rect">
            <a:avLst/>
          </a:prstGeom>
        </p:spPr>
      </p:pic>
      <p:sp>
        <p:nvSpPr>
          <p:cNvPr id="64" name="Text 45"/>
          <p:cNvSpPr txBox="1"/>
          <p:nvPr/>
        </p:nvSpPr>
        <p:spPr>
          <a:xfrm>
            <a:off x="7210044" y="3784702"/>
            <a:ext cx="1019556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1E293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予約のしやすさ</a:t>
            </a:r>
            <a:endParaRPr lang="en-US" sz="900" dirty="0"/>
          </a:p>
        </p:txBody>
      </p:sp>
      <p:sp>
        <p:nvSpPr>
          <p:cNvPr id="65" name="Text 46"/>
          <p:cNvSpPr txBox="1"/>
          <p:nvPr/>
        </p:nvSpPr>
        <p:spPr>
          <a:xfrm>
            <a:off x="7210044" y="3976726"/>
            <a:ext cx="101955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dirty="0">
                <a:solidFill>
                  <a:srgbClr val="64748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継続的に通える環境</a:t>
            </a:r>
            <a:endParaRPr lang="en-US" sz="800" dirty="0"/>
          </a:p>
        </p:txBody>
      </p:sp>
      <p:sp>
        <p:nvSpPr>
          <p:cNvPr id="66" name="Shape 47"/>
          <p:cNvSpPr/>
          <p:nvPr/>
        </p:nvSpPr>
        <p:spPr>
          <a:xfrm>
            <a:off x="4886554" y="5586070"/>
            <a:ext cx="3676802" cy="694944"/>
          </a:xfrm>
          <a:prstGeom prst="roundRect">
            <a:avLst>
              <a:gd name="adj" fmla="val 28839"/>
            </a:avLst>
          </a:prstGeom>
          <a:solidFill>
            <a:srgbClr val="F0FDF4"/>
          </a:solidFill>
          <a:ln w="12700">
            <a:solidFill>
              <a:srgbClr val="86EFAC"/>
            </a:solidFill>
            <a:prstDash val="solid"/>
          </a:ln>
        </p:spPr>
      </p:sp>
      <p:pic>
        <p:nvPicPr>
          <p:cNvPr id="67" name="Image 17" descr="preencoded.png"/>
          <p:cNvPicPr>
            <a:picLocks noChangeAspect="1"/>
          </p:cNvPicPr>
          <p:nvPr/>
        </p:nvPicPr>
        <p:blipFill>
          <a:blip r:embed="rId18"/>
          <a:srcRect l="-837" r="-837"/>
          <a:stretch/>
        </p:blipFill>
        <p:spPr>
          <a:xfrm>
            <a:off x="5009998" y="5734202"/>
            <a:ext cx="152705" cy="133502"/>
          </a:xfrm>
          <a:prstGeom prst="rect">
            <a:avLst/>
          </a:prstGeom>
        </p:spPr>
      </p:pic>
      <p:sp>
        <p:nvSpPr>
          <p:cNvPr id="68" name="Text 48"/>
          <p:cNvSpPr txBox="1"/>
          <p:nvPr/>
        </p:nvSpPr>
        <p:spPr>
          <a:xfrm>
            <a:off x="5238598" y="5710428"/>
            <a:ext cx="1347826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1E293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重要度の高いポイント</a:t>
            </a:r>
            <a:endParaRPr lang="en-US" sz="900" dirty="0"/>
          </a:p>
        </p:txBody>
      </p:sp>
      <p:sp>
        <p:nvSpPr>
          <p:cNvPr id="69" name="Text 49"/>
          <p:cNvSpPr txBox="1"/>
          <p:nvPr/>
        </p:nvSpPr>
        <p:spPr>
          <a:xfrm>
            <a:off x="5009998" y="5967374"/>
            <a:ext cx="36201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3B82F6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清潔感</a:t>
            </a:r>
            <a:r>
              <a:rPr lang="en-US" sz="900" dirty="0">
                <a:solidFill>
                  <a:srgbClr val="475569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、</a:t>
            </a:r>
            <a:r>
              <a:rPr lang="en-US" sz="900" b="1" dirty="0">
                <a:solidFill>
                  <a:srgbClr val="3B82F6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技術力</a:t>
            </a:r>
            <a:r>
              <a:rPr lang="en-US" sz="900" dirty="0">
                <a:solidFill>
                  <a:srgbClr val="475569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、</a:t>
            </a:r>
            <a:r>
              <a:rPr lang="en-US" sz="900" b="1" dirty="0">
                <a:solidFill>
                  <a:srgbClr val="3B82F6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通いやすさ</a:t>
            </a:r>
            <a:r>
              <a:rPr lang="en-US" sz="900" dirty="0">
                <a:solidFill>
                  <a:srgbClr val="475569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を重視 </a:t>
            </a:r>
            <a:endParaRPr lang="en-US" sz="900" dirty="0"/>
          </a:p>
        </p:txBody>
      </p:sp>
      <p:sp>
        <p:nvSpPr>
          <p:cNvPr id="73" name="Shape 53"/>
          <p:cNvSpPr/>
          <p:nvPr/>
        </p:nvSpPr>
        <p:spPr>
          <a:xfrm>
            <a:off x="0" y="0"/>
            <a:ext cx="9144000" cy="619049"/>
          </a:xfrm>
          <a:prstGeom prst="rect">
            <a:avLst/>
          </a:prstGeom>
          <a:solidFill>
            <a:srgbClr val="E7E6E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74" name="Text 54"/>
          <p:cNvSpPr txBox="1"/>
          <p:nvPr/>
        </p:nvSpPr>
        <p:spPr>
          <a:xfrm>
            <a:off x="381305" y="171907"/>
            <a:ext cx="3109874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ja-JP" altLang="en-US" sz="1500" b="1" dirty="0"/>
              <a:t>○○理容室　○○店</a:t>
            </a:r>
            <a:endParaRPr lang="en-US" altLang="ja-JP" sz="1500" b="1" dirty="0"/>
          </a:p>
        </p:txBody>
      </p:sp>
      <p:sp>
        <p:nvSpPr>
          <p:cNvPr id="75" name="Text 55"/>
          <p:cNvSpPr txBox="1"/>
          <p:nvPr/>
        </p:nvSpPr>
        <p:spPr>
          <a:xfrm>
            <a:off x="6256325" y="213970"/>
            <a:ext cx="273497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ペルソナ分析 - 来店の決め手と求める価値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174</Words>
  <Application>Microsoft Office PowerPoint</Application>
  <PresentationFormat>画面に合わせる (4:3)</PresentationFormat>
  <Paragraphs>73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6" baseType="lpstr">
      <vt:lpstr>Noto Sans JP</vt:lpstr>
      <vt:lpstr>Arial</vt:lpstr>
      <vt:lpstr>Office Theme</vt:lpstr>
      <vt:lpstr>PowerPoint プレゼンテーション</vt:lpstr>
      <vt:lpstr>PowerPoint プレゼンテーション</vt:lpstr>
      <vt:lpstr>PowerPoint プレゼンテーション</vt:lpstr>
    </vt:vector>
  </TitlesOfParts>
  <Company>Generated by Gen-Spark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Multi-page HTML Content</dc:title>
  <dc:subject>PptxGenJS Presentation</dc:subject>
  <dc:creator>Visual Extract to PPTX Converter</dc:creator>
  <cp:lastModifiedBy>昂大 辻本</cp:lastModifiedBy>
  <cp:revision>2</cp:revision>
  <dcterms:created xsi:type="dcterms:W3CDTF">2026-04-06T23:49:24Z</dcterms:created>
  <dcterms:modified xsi:type="dcterms:W3CDTF">2026-04-06T23:53:45Z</dcterms:modified>
</cp:coreProperties>
</file>